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7" r:id="rId2"/>
    <p:sldId id="268" r:id="rId3"/>
    <p:sldId id="269" r:id="rId4"/>
    <p:sldId id="270" r:id="rId5"/>
    <p:sldId id="271" r:id="rId6"/>
    <p:sldId id="273" r:id="rId7"/>
    <p:sldId id="272" r:id="rId8"/>
    <p:sldId id="274" r:id="rId9"/>
    <p:sldId id="275" r:id="rId10"/>
    <p:sldId id="276" r:id="rId11"/>
    <p:sldId id="277" r:id="rId12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2820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693385" y="50419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934"/>
            </a:lvl1pPr>
            <a:lvl2pPr marL="0" indent="0" algn="ctr">
              <a:spcBef>
                <a:spcPts val="0"/>
              </a:spcBef>
              <a:buSzTx/>
              <a:buNone/>
              <a:defRPr sz="4934"/>
            </a:lvl2pPr>
            <a:lvl3pPr marL="0" indent="0" algn="ctr">
              <a:spcBef>
                <a:spcPts val="0"/>
              </a:spcBef>
              <a:buSzTx/>
              <a:buNone/>
              <a:defRPr sz="4934"/>
            </a:lvl3pPr>
            <a:lvl4pPr marL="0" indent="0" algn="ctr">
              <a:spcBef>
                <a:spcPts val="0"/>
              </a:spcBef>
              <a:buSzTx/>
              <a:buNone/>
              <a:defRPr sz="4934"/>
            </a:lvl4pPr>
            <a:lvl5pPr marL="0" indent="0" algn="ctr">
              <a:spcBef>
                <a:spcPts val="0"/>
              </a:spcBef>
              <a:buSzTx/>
              <a:buNone/>
              <a:defRPr sz="4934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王大明"/>
          <p:cNvSpPr txBox="1">
            <a:spLocks noGrp="1"/>
          </p:cNvSpPr>
          <p:nvPr>
            <p:ph type="body" sz="quarter" idx="13"/>
          </p:nvPr>
        </p:nvSpPr>
        <p:spPr>
          <a:xfrm>
            <a:off x="1693385" y="6362700"/>
            <a:ext cx="13953493" cy="59503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–王大明</a:t>
            </a:r>
          </a:p>
        </p:txBody>
      </p:sp>
      <p:sp>
        <p:nvSpPr>
          <p:cNvPr id="94" name="「在此輸入名言語錄。」"/>
          <p:cNvSpPr txBox="1">
            <a:spLocks noGrp="1"/>
          </p:cNvSpPr>
          <p:nvPr>
            <p:ph type="body" sz="quarter" idx="14"/>
          </p:nvPr>
        </p:nvSpPr>
        <p:spPr>
          <a:xfrm>
            <a:off x="1693385" y="4171828"/>
            <a:ext cx="13953493" cy="800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534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「在此輸入名言語錄。」</a:t>
            </a:r>
          </a:p>
        </p:txBody>
      </p:sp>
      <p:sp>
        <p:nvSpPr>
          <p:cNvPr id="9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>
            <a:spLocks noGrp="1"/>
          </p:cNvSpPr>
          <p:nvPr>
            <p:ph type="pic" idx="13"/>
          </p:nvPr>
        </p:nvSpPr>
        <p:spPr>
          <a:xfrm>
            <a:off x="0" y="0"/>
            <a:ext cx="17340263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>
            <a:spLocks noGrp="1"/>
          </p:cNvSpPr>
          <p:nvPr>
            <p:ph type="pic" idx="13"/>
          </p:nvPr>
        </p:nvSpPr>
        <p:spPr>
          <a:xfrm>
            <a:off x="2167533" y="673100"/>
            <a:ext cx="13005197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大標題文字"/>
          <p:cNvSpPr txBox="1"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2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693385" y="81534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934"/>
            </a:lvl1pPr>
            <a:lvl2pPr marL="0" indent="0" algn="ctr">
              <a:spcBef>
                <a:spcPts val="0"/>
              </a:spcBef>
              <a:buSzTx/>
              <a:buNone/>
              <a:defRPr sz="4934"/>
            </a:lvl2pPr>
            <a:lvl3pPr marL="0" indent="0" algn="ctr">
              <a:spcBef>
                <a:spcPts val="0"/>
              </a:spcBef>
              <a:buSzTx/>
              <a:buNone/>
              <a:defRPr sz="4934"/>
            </a:lvl3pPr>
            <a:lvl4pPr marL="0" indent="0" algn="ctr">
              <a:spcBef>
                <a:spcPts val="0"/>
              </a:spcBef>
              <a:buSzTx/>
              <a:buNone/>
              <a:defRPr sz="4934"/>
            </a:lvl4pPr>
            <a:lvl5pPr marL="0" indent="0" algn="ctr">
              <a:spcBef>
                <a:spcPts val="0"/>
              </a:spcBef>
              <a:buSzTx/>
              <a:buNone/>
              <a:defRPr sz="4934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大標題文字"/>
          <p:cNvSpPr txBox="1"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大標題文字</a:t>
            </a:r>
          </a:p>
        </p:txBody>
      </p:sp>
      <p:sp>
        <p:nvSpPr>
          <p:cNvPr id="4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270039" y="4724400"/>
            <a:ext cx="7112217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934"/>
            </a:lvl1pPr>
            <a:lvl2pPr marL="0" indent="0" algn="ctr">
              <a:spcBef>
                <a:spcPts val="0"/>
              </a:spcBef>
              <a:buSzTx/>
              <a:buNone/>
              <a:defRPr sz="4934"/>
            </a:lvl2pPr>
            <a:lvl3pPr marL="0" indent="0" algn="ctr">
              <a:spcBef>
                <a:spcPts val="0"/>
              </a:spcBef>
              <a:buSzTx/>
              <a:buNone/>
              <a:defRPr sz="4934"/>
            </a:lvl3pPr>
            <a:lvl4pPr marL="0" indent="0" algn="ctr">
              <a:spcBef>
                <a:spcPts val="0"/>
              </a:spcBef>
              <a:buSzTx/>
              <a:buNone/>
              <a:defRPr sz="4934"/>
            </a:lvl4pPr>
            <a:lvl5pPr marL="0" indent="0" algn="ctr">
              <a:spcBef>
                <a:spcPts val="0"/>
              </a:spcBef>
              <a:buSzTx/>
              <a:buNone/>
              <a:defRPr sz="4934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7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>
            <a:spLocks noGrp="1"/>
          </p:cNvSpPr>
          <p:nvPr>
            <p:ph type="pic" sz="half" idx="13"/>
          </p:nvPr>
        </p:nvSpPr>
        <p:spPr>
          <a:xfrm>
            <a:off x="8958007" y="25908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7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1270039" y="2590800"/>
            <a:ext cx="7112217" cy="6286500"/>
          </a:xfrm>
          <a:prstGeom prst="rect">
            <a:avLst/>
          </a:prstGeom>
        </p:spPr>
        <p:txBody>
          <a:bodyPr/>
          <a:lstStyle>
            <a:lvl1pPr marL="457223" indent="-457223">
              <a:spcBef>
                <a:spcPts val="4267"/>
              </a:spcBef>
              <a:defRPr sz="3734"/>
            </a:lvl1pPr>
            <a:lvl2pPr marL="914446" indent="-457223">
              <a:spcBef>
                <a:spcPts val="4267"/>
              </a:spcBef>
              <a:defRPr sz="3734"/>
            </a:lvl2pPr>
            <a:lvl3pPr marL="1371669" indent="-457223">
              <a:spcBef>
                <a:spcPts val="4267"/>
              </a:spcBef>
              <a:defRPr sz="3734"/>
            </a:lvl3pPr>
            <a:lvl4pPr marL="1828891" indent="-457223">
              <a:spcBef>
                <a:spcPts val="4267"/>
              </a:spcBef>
              <a:defRPr sz="3734"/>
            </a:lvl4pPr>
            <a:lvl5pPr marL="2286114" indent="-457223">
              <a:spcBef>
                <a:spcPts val="4267"/>
              </a:spcBef>
              <a:defRPr sz="3734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447608" y="9296400"/>
            <a:ext cx="436017" cy="430824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>
            <a:spLocks noGrp="1"/>
          </p:cNvSpPr>
          <p:nvPr>
            <p:ph type="pic" sz="quarter" idx="13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影像"/>
          <p:cNvSpPr>
            <a:spLocks noGrp="1"/>
          </p:cNvSpPr>
          <p:nvPr>
            <p:ph type="pic" sz="quarter" idx="14"/>
          </p:nvPr>
        </p:nvSpPr>
        <p:spPr>
          <a:xfrm>
            <a:off x="8958007" y="8890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影像"/>
          <p:cNvSpPr>
            <a:spLocks noGrp="1"/>
          </p:cNvSpPr>
          <p:nvPr>
            <p:ph type="pic" sz="half" idx="15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447608" y="9296400"/>
            <a:ext cx="436017" cy="4308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133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592696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185393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778089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370785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963482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556178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148874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4741570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334267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304815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609630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914446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219261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524076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828891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2133707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2438522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台北酷課雲…"/>
          <p:cNvSpPr txBox="1">
            <a:spLocks noGrp="1"/>
          </p:cNvSpPr>
          <p:nvPr>
            <p:ph type="ctrTitle"/>
          </p:nvPr>
        </p:nvSpPr>
        <p:spPr>
          <a:xfrm>
            <a:off x="1693385" y="1549308"/>
            <a:ext cx="14590205" cy="440280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771183">
              <a:defRPr sz="7919"/>
            </a:pPr>
            <a:r>
              <a:rPr sz="9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台北酷課雲</a:t>
            </a:r>
            <a:endParaRPr sz="9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771183">
              <a:defRPr sz="7919"/>
            </a:pPr>
            <a:r>
              <a:rPr sz="9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酷課ONO學習平台使用</a:t>
            </a:r>
            <a:endParaRPr sz="9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0" name="（線上直播）"/>
          <p:cNvSpPr txBox="1">
            <a:spLocks noGrp="1"/>
          </p:cNvSpPr>
          <p:nvPr>
            <p:ph type="subTitle" sz="quarter" idx="1"/>
          </p:nvPr>
        </p:nvSpPr>
        <p:spPr>
          <a:xfrm>
            <a:off x="1693385" y="6392379"/>
            <a:ext cx="13953492" cy="1507113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線上直播</a:t>
            </a:r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3042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開啟「Adobe Connect」程式"/>
          <p:cNvSpPr txBox="1">
            <a:spLocks noGrp="1"/>
          </p:cNvSpPr>
          <p:nvPr>
            <p:ph type="title"/>
          </p:nvPr>
        </p:nvSpPr>
        <p:spPr>
          <a:xfrm>
            <a:off x="1270039" y="0"/>
            <a:ext cx="14800185" cy="1542440"/>
          </a:xfrm>
          <a:prstGeom prst="rect">
            <a:avLst/>
          </a:prstGeom>
        </p:spPr>
        <p:txBody>
          <a:bodyPr>
            <a:normAutofit/>
          </a:bodyPr>
          <a:lstStyle>
            <a:lvl1pPr defTabSz="473201">
              <a:defRPr sz="6480"/>
            </a:lvl1pPr>
          </a:lstStyle>
          <a:p>
            <a:r>
              <a:rPr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開啟「Adobe</a:t>
            </a: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Connect」程式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4" name="螢幕快照 2020-03-15 下午8.09.54.png" descr="螢幕快照 2020-03-15 下午8.09.54.png"/>
          <p:cNvPicPr>
            <a:picLocks noChangeAspect="1"/>
          </p:cNvPicPr>
          <p:nvPr/>
        </p:nvPicPr>
        <p:blipFill rotWithShape="1">
          <a:blip r:embed="rId2">
            <a:extLst/>
          </a:blip>
          <a:srcRect t="7902" b="22443"/>
          <a:stretch/>
        </p:blipFill>
        <p:spPr>
          <a:xfrm>
            <a:off x="0" y="1928969"/>
            <a:ext cx="17340263" cy="754881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矩形"/>
          <p:cNvSpPr/>
          <p:nvPr/>
        </p:nvSpPr>
        <p:spPr>
          <a:xfrm>
            <a:off x="1583317" y="1920645"/>
            <a:ext cx="6694560" cy="403482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166" name="1"/>
          <p:cNvSpPr/>
          <p:nvPr/>
        </p:nvSpPr>
        <p:spPr>
          <a:xfrm>
            <a:off x="1007565" y="1175413"/>
            <a:ext cx="868787" cy="911782"/>
          </a:xfrm>
          <a:prstGeom prst="ellipse">
            <a:avLst/>
          </a:prstGeom>
          <a:solidFill>
            <a:schemeClr val="accent5">
              <a:lumOff val="-2986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/>
          <a:lstStyle>
            <a:lvl1pPr>
              <a:defRPr sz="3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4134"/>
              <a:t>1</a:t>
            </a:r>
          </a:p>
        </p:txBody>
      </p:sp>
      <p:sp>
        <p:nvSpPr>
          <p:cNvPr id="167" name="安裝完成後，重新刷新瀏覽器"/>
          <p:cNvSpPr txBox="1"/>
          <p:nvPr/>
        </p:nvSpPr>
        <p:spPr>
          <a:xfrm>
            <a:off x="2014152" y="1316687"/>
            <a:ext cx="5471587" cy="629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7735" tIns="67735" rIns="67735" bIns="67735" anchor="ctr">
            <a:spAutoFit/>
          </a:bodyPr>
          <a:lstStyle/>
          <a:p>
            <a:r>
              <a:rPr sz="3200"/>
              <a:t>安裝完成後，重新刷新瀏覽器</a:t>
            </a:r>
          </a:p>
        </p:txBody>
      </p:sp>
      <p:sp>
        <p:nvSpPr>
          <p:cNvPr id="168" name="矩形"/>
          <p:cNvSpPr/>
          <p:nvPr/>
        </p:nvSpPr>
        <p:spPr>
          <a:xfrm>
            <a:off x="9068078" y="3529360"/>
            <a:ext cx="1995484" cy="403482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169" name="2"/>
          <p:cNvSpPr/>
          <p:nvPr/>
        </p:nvSpPr>
        <p:spPr>
          <a:xfrm>
            <a:off x="8492326" y="2784129"/>
            <a:ext cx="868787" cy="911782"/>
          </a:xfrm>
          <a:prstGeom prst="ellipse">
            <a:avLst/>
          </a:prstGeom>
          <a:solidFill>
            <a:schemeClr val="accent5">
              <a:lumOff val="-2986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/>
          <a:lstStyle>
            <a:lvl1pPr>
              <a:defRPr sz="3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4134"/>
              <a:t>2</a:t>
            </a:r>
          </a:p>
        </p:txBody>
      </p:sp>
      <p:sp>
        <p:nvSpPr>
          <p:cNvPr id="170" name="點選後開啟"/>
          <p:cNvSpPr txBox="1"/>
          <p:nvPr/>
        </p:nvSpPr>
        <p:spPr>
          <a:xfrm>
            <a:off x="9260733" y="3975302"/>
            <a:ext cx="2188637" cy="629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7735" tIns="67735" rIns="67735" bIns="67735" anchor="ctr">
            <a:spAutoFit/>
          </a:bodyPr>
          <a:lstStyle/>
          <a:p>
            <a:r>
              <a:rPr sz="3200"/>
              <a:t>點選後開啟</a:t>
            </a:r>
          </a:p>
        </p:txBody>
      </p:sp>
    </p:spTree>
    <p:extLst>
      <p:ext uri="{BB962C8B-B14F-4D97-AF65-F5344CB8AC3E}">
        <p14:creationId xmlns:p14="http://schemas.microsoft.com/office/powerpoint/2010/main" val="3934850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自動開啟「Adobe Connet」開始上課"/>
          <p:cNvSpPr txBox="1">
            <a:spLocks noGrp="1"/>
          </p:cNvSpPr>
          <p:nvPr>
            <p:ph type="title"/>
          </p:nvPr>
        </p:nvSpPr>
        <p:spPr>
          <a:xfrm>
            <a:off x="0" y="-1"/>
            <a:ext cx="17340264" cy="1454360"/>
          </a:xfrm>
          <a:prstGeom prst="rect">
            <a:avLst/>
          </a:prstGeom>
        </p:spPr>
        <p:txBody>
          <a:bodyPr>
            <a:normAutofit/>
          </a:bodyPr>
          <a:lstStyle>
            <a:lvl1pPr defTabSz="525779">
              <a:defRPr sz="6030"/>
            </a:lvl1pPr>
          </a:lstStyle>
          <a:p>
            <a:r>
              <a:rPr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自動開啟「Adobe</a:t>
            </a: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Connet」開始上課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-1" y="1419726"/>
            <a:ext cx="17340264" cy="8333874"/>
            <a:chOff x="-1" y="609470"/>
            <a:chExt cx="17340264" cy="9144130"/>
          </a:xfrm>
        </p:grpSpPr>
        <p:pic>
          <p:nvPicPr>
            <p:cNvPr id="173" name="螢幕快照 2020-03-15 下午7.56.22.png" descr="螢幕快照 2020-03-15 下午7.56.2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609470"/>
              <a:ext cx="17340264" cy="914413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4" name="矩形"/>
            <p:cNvSpPr/>
            <p:nvPr/>
          </p:nvSpPr>
          <p:spPr>
            <a:xfrm>
              <a:off x="13546056" y="9018790"/>
              <a:ext cx="916988" cy="692240"/>
            </a:xfrm>
            <a:prstGeom prst="rect">
              <a:avLst/>
            </a:prstGeom>
            <a:ln w="63500">
              <a:solidFill>
                <a:schemeClr val="accent5">
                  <a:lumOff val="-29866"/>
                </a:schemeClr>
              </a:solidFill>
              <a:miter lim="400000"/>
            </a:ln>
          </p:spPr>
          <p:txBody>
            <a:bodyPr lIns="67735" tIns="67735" rIns="67735" bIns="67735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933"/>
            </a:p>
          </p:txBody>
        </p:sp>
        <p:sp>
          <p:nvSpPr>
            <p:cNvPr id="175" name="星形"/>
            <p:cNvSpPr/>
            <p:nvPr/>
          </p:nvSpPr>
          <p:spPr>
            <a:xfrm>
              <a:off x="14463044" y="8463116"/>
              <a:ext cx="654584" cy="555674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5">
                <a:lumOff val="-29866"/>
              </a:schemeClr>
            </a:solidFill>
            <a:ln w="25400">
              <a:solidFill>
                <a:srgbClr val="000000"/>
              </a:solidFill>
              <a:miter lim="400000"/>
            </a:ln>
          </p:spPr>
          <p:txBody>
            <a:bodyPr lIns="67735" tIns="67735" rIns="67735" bIns="67735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933"/>
            </a:p>
          </p:txBody>
        </p:sp>
        <p:sp>
          <p:nvSpPr>
            <p:cNvPr id="176" name="矩形"/>
            <p:cNvSpPr/>
            <p:nvPr/>
          </p:nvSpPr>
          <p:spPr>
            <a:xfrm>
              <a:off x="1558129" y="1063879"/>
              <a:ext cx="684370" cy="403483"/>
            </a:xfrm>
            <a:prstGeom prst="rect">
              <a:avLst/>
            </a:prstGeom>
            <a:ln w="63500">
              <a:solidFill>
                <a:schemeClr val="accent5">
                  <a:lumOff val="-29866"/>
                </a:schemeClr>
              </a:solidFill>
              <a:miter lim="400000"/>
            </a:ln>
          </p:spPr>
          <p:txBody>
            <a:bodyPr lIns="67735" tIns="67735" rIns="67735" bIns="67735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933"/>
            </a:p>
          </p:txBody>
        </p:sp>
        <p:sp>
          <p:nvSpPr>
            <p:cNvPr id="177" name="星形"/>
            <p:cNvSpPr/>
            <p:nvPr/>
          </p:nvSpPr>
          <p:spPr>
            <a:xfrm>
              <a:off x="906649" y="647470"/>
              <a:ext cx="654584" cy="555674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5">
                <a:lumOff val="-29866"/>
              </a:schemeClr>
            </a:solidFill>
            <a:ln w="25400">
              <a:solidFill>
                <a:srgbClr val="000000"/>
              </a:solidFill>
              <a:miter lim="400000"/>
            </a:ln>
          </p:spPr>
          <p:txBody>
            <a:bodyPr lIns="67735" tIns="67735" rIns="67735" bIns="67735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933"/>
            </a:p>
          </p:txBody>
        </p:sp>
        <p:sp>
          <p:nvSpPr>
            <p:cNvPr id="178" name="記得開啟喇叭，並調整音量"/>
            <p:cNvSpPr txBox="1"/>
            <p:nvPr/>
          </p:nvSpPr>
          <p:spPr>
            <a:xfrm>
              <a:off x="6818979" y="1830640"/>
              <a:ext cx="6244776" cy="13658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7735" tIns="67735" rIns="67735" bIns="67735" anchor="ctr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sz="3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記得開啟喇叭</a:t>
              </a:r>
              <a:r>
                <a:rPr sz="3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sz="3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並調整音量</a:t>
              </a:r>
              <a:endParaRPr 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sz="3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打開攝影機，啟動共</a:t>
              </a:r>
              <a:r>
                <a:rPr lang="zh-TW" altLang="en-US" sz="3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享</a:t>
              </a:r>
              <a:endPara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矩形"/>
            <p:cNvSpPr/>
            <p:nvPr/>
          </p:nvSpPr>
          <p:spPr>
            <a:xfrm>
              <a:off x="2410930" y="1063878"/>
              <a:ext cx="684370" cy="403483"/>
            </a:xfrm>
            <a:prstGeom prst="rect">
              <a:avLst/>
            </a:prstGeom>
            <a:ln w="63500">
              <a:solidFill>
                <a:schemeClr val="accent5">
                  <a:lumOff val="-29866"/>
                </a:schemeClr>
              </a:solidFill>
              <a:miter lim="400000"/>
            </a:ln>
          </p:spPr>
          <p:txBody>
            <a:bodyPr lIns="67735" tIns="67735" rIns="67735" bIns="67735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933"/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6" y="4496124"/>
            <a:ext cx="5417067" cy="1977975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33" y="4496124"/>
            <a:ext cx="5645035" cy="3277386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  <p:cxnSp>
        <p:nvCxnSpPr>
          <p:cNvPr id="6" name="直線單箭頭接點 5"/>
          <p:cNvCxnSpPr>
            <a:stCxn id="176" idx="2"/>
            <a:endCxn id="3" idx="0"/>
          </p:cNvCxnSpPr>
          <p:nvPr/>
        </p:nvCxnSpPr>
        <p:spPr>
          <a:xfrm>
            <a:off x="1900314" y="2201601"/>
            <a:ext cx="1194986" cy="229452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9" idx="2"/>
            <a:endCxn id="4" idx="0"/>
          </p:cNvCxnSpPr>
          <p:nvPr/>
        </p:nvCxnSpPr>
        <p:spPr>
          <a:xfrm>
            <a:off x="2753115" y="2201600"/>
            <a:ext cx="6677636" cy="229452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2" r="35541"/>
          <a:stretch/>
        </p:blipFill>
        <p:spPr>
          <a:xfrm>
            <a:off x="13481333" y="2684664"/>
            <a:ext cx="3272590" cy="5892801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8351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登入臺北酷課雲"/>
          <p:cNvSpPr txBox="1">
            <a:spLocks noGrp="1"/>
          </p:cNvSpPr>
          <p:nvPr>
            <p:ph type="title"/>
          </p:nvPr>
        </p:nvSpPr>
        <p:spPr>
          <a:xfrm>
            <a:off x="1270038" y="126921"/>
            <a:ext cx="14800185" cy="2159000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登入臺北酷課雲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3" name="螢幕快照 2020-03-15 下午7.59.32.png" descr="螢幕快照 2020-03-15 下午7.59.32.png"/>
          <p:cNvPicPr>
            <a:picLocks noChangeAspect="1"/>
          </p:cNvPicPr>
          <p:nvPr/>
        </p:nvPicPr>
        <p:blipFill>
          <a:blip r:embed="rId2">
            <a:extLst/>
          </a:blip>
          <a:srcRect t="7463" b="7463"/>
          <a:stretch>
            <a:fillRect/>
          </a:stretch>
        </p:blipFill>
        <p:spPr>
          <a:xfrm>
            <a:off x="0" y="2113280"/>
            <a:ext cx="17340263" cy="764032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矩形"/>
          <p:cNvSpPr/>
          <p:nvPr/>
        </p:nvSpPr>
        <p:spPr>
          <a:xfrm>
            <a:off x="14318241" y="2773601"/>
            <a:ext cx="1693385" cy="763877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125" name="星形"/>
          <p:cNvSpPr/>
          <p:nvPr/>
        </p:nvSpPr>
        <p:spPr>
          <a:xfrm>
            <a:off x="15742931" y="2495764"/>
            <a:ext cx="654584" cy="555674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5">
              <a:lumOff val="-29866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</p:spTree>
    <p:extLst>
      <p:ext uri="{BB962C8B-B14F-4D97-AF65-F5344CB8AC3E}">
        <p14:creationId xmlns:p14="http://schemas.microsoft.com/office/powerpoint/2010/main" val="1388439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輸入個人帳號"/>
          <p:cNvSpPr txBox="1">
            <a:spLocks noGrp="1"/>
          </p:cNvSpPr>
          <p:nvPr>
            <p:ph type="title"/>
          </p:nvPr>
        </p:nvSpPr>
        <p:spPr>
          <a:xfrm>
            <a:off x="1270039" y="0"/>
            <a:ext cx="14800185" cy="170687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輸入個人帳號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8" name="螢幕快照 2020-03-15 下午7.59.59.png" descr="螢幕快照 2020-03-15 下午7.59.59.png"/>
          <p:cNvPicPr>
            <a:picLocks noChangeAspect="1"/>
          </p:cNvPicPr>
          <p:nvPr/>
        </p:nvPicPr>
        <p:blipFill>
          <a:blip r:embed="rId2">
            <a:extLst/>
          </a:blip>
          <a:srcRect t="15070" b="7707"/>
          <a:stretch>
            <a:fillRect/>
          </a:stretch>
        </p:blipFill>
        <p:spPr>
          <a:xfrm>
            <a:off x="-1" y="1706879"/>
            <a:ext cx="17340263" cy="804672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矩形"/>
          <p:cNvSpPr/>
          <p:nvPr/>
        </p:nvSpPr>
        <p:spPr>
          <a:xfrm>
            <a:off x="5174241" y="3180001"/>
            <a:ext cx="6794239" cy="763877"/>
          </a:xfrm>
          <a:prstGeom prst="rect">
            <a:avLst/>
          </a:prstGeom>
          <a:ln w="762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</p:spTree>
    <p:extLst>
      <p:ext uri="{BB962C8B-B14F-4D97-AF65-F5344CB8AC3E}">
        <p14:creationId xmlns:p14="http://schemas.microsoft.com/office/powerpoint/2010/main" val="16116001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4960"/>
            <a:ext cx="17340263" cy="8118640"/>
          </a:xfrm>
          <a:prstGeom prst="rect">
            <a:avLst/>
          </a:prstGeom>
        </p:spPr>
      </p:pic>
      <p:sp>
        <p:nvSpPr>
          <p:cNvPr id="130" name="選擇「酷課ONO學習管理平台」"/>
          <p:cNvSpPr txBox="1">
            <a:spLocks noGrp="1"/>
          </p:cNvSpPr>
          <p:nvPr>
            <p:ph type="title"/>
          </p:nvPr>
        </p:nvSpPr>
        <p:spPr>
          <a:xfrm>
            <a:off x="1270038" y="0"/>
            <a:ext cx="14800185" cy="1747520"/>
          </a:xfrm>
          <a:prstGeom prst="rect">
            <a:avLst/>
          </a:prstGeom>
        </p:spPr>
        <p:txBody>
          <a:bodyPr>
            <a:normAutofit/>
          </a:bodyPr>
          <a:lstStyle>
            <a:lvl1pPr defTabSz="443991">
              <a:defRPr sz="6080"/>
            </a:lvl1pPr>
          </a:lstStyle>
          <a:p>
            <a:r>
              <a:rPr sz="7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選擇「酷課ONO學習管理平台</a:t>
            </a:r>
            <a:r>
              <a:rPr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132" name="矩形"/>
          <p:cNvSpPr/>
          <p:nvPr/>
        </p:nvSpPr>
        <p:spPr>
          <a:xfrm>
            <a:off x="8801472" y="3071774"/>
            <a:ext cx="3663244" cy="1235531"/>
          </a:xfrm>
          <a:prstGeom prst="rect">
            <a:avLst/>
          </a:prstGeom>
          <a:ln w="762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133" name="星形"/>
          <p:cNvSpPr/>
          <p:nvPr/>
        </p:nvSpPr>
        <p:spPr>
          <a:xfrm>
            <a:off x="8801472" y="2516100"/>
            <a:ext cx="654584" cy="555674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5">
              <a:lumOff val="-29866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</p:spTree>
    <p:extLst>
      <p:ext uri="{BB962C8B-B14F-4D97-AF65-F5344CB8AC3E}">
        <p14:creationId xmlns:p14="http://schemas.microsoft.com/office/powerpoint/2010/main" val="21168734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9402"/>
            <a:ext cx="17340263" cy="8044197"/>
          </a:xfrm>
          <a:prstGeom prst="rect">
            <a:avLst/>
          </a:prstGeom>
        </p:spPr>
      </p:pic>
      <p:sp>
        <p:nvSpPr>
          <p:cNvPr id="135" name="加入課程"/>
          <p:cNvSpPr txBox="1">
            <a:spLocks noGrp="1"/>
          </p:cNvSpPr>
          <p:nvPr>
            <p:ph type="title"/>
          </p:nvPr>
        </p:nvSpPr>
        <p:spPr>
          <a:xfrm>
            <a:off x="762728" y="236973"/>
            <a:ext cx="15814803" cy="141100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點選我的課程，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7" name="矩形"/>
          <p:cNvSpPr/>
          <p:nvPr/>
        </p:nvSpPr>
        <p:spPr>
          <a:xfrm>
            <a:off x="1211651" y="6446612"/>
            <a:ext cx="2181254" cy="684102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138" name="1"/>
          <p:cNvSpPr/>
          <p:nvPr/>
        </p:nvSpPr>
        <p:spPr>
          <a:xfrm>
            <a:off x="401252" y="5534829"/>
            <a:ext cx="868787" cy="911782"/>
          </a:xfrm>
          <a:prstGeom prst="ellipse">
            <a:avLst/>
          </a:prstGeom>
          <a:solidFill>
            <a:schemeClr val="accent5">
              <a:lumOff val="-2986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/>
          <a:lstStyle>
            <a:lvl1pPr>
              <a:defRPr sz="3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4134"/>
              <a:t>1</a:t>
            </a:r>
          </a:p>
        </p:txBody>
      </p:sp>
      <p:sp>
        <p:nvSpPr>
          <p:cNvPr id="139" name="矩形"/>
          <p:cNvSpPr/>
          <p:nvPr/>
        </p:nvSpPr>
        <p:spPr>
          <a:xfrm>
            <a:off x="3927010" y="2760397"/>
            <a:ext cx="1535327" cy="684102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140" name="2"/>
          <p:cNvSpPr/>
          <p:nvPr/>
        </p:nvSpPr>
        <p:spPr>
          <a:xfrm>
            <a:off x="3058223" y="2235328"/>
            <a:ext cx="868787" cy="911782"/>
          </a:xfrm>
          <a:prstGeom prst="ellipse">
            <a:avLst/>
          </a:prstGeom>
          <a:solidFill>
            <a:schemeClr val="accent5">
              <a:lumOff val="-2986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735" tIns="67735" rIns="67735" bIns="67735" anchor="ctr"/>
          <a:lstStyle>
            <a:lvl1pPr>
              <a:defRPr sz="3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4134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07859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點選課程名稱"/>
          <p:cNvSpPr txBox="1">
            <a:spLocks noGrp="1"/>
          </p:cNvSpPr>
          <p:nvPr>
            <p:ph type="title"/>
          </p:nvPr>
        </p:nvSpPr>
        <p:spPr>
          <a:xfrm>
            <a:off x="409073" y="249333"/>
            <a:ext cx="16555453" cy="23052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進入課程後，在學習活動中選按</a:t>
            </a:r>
            <a:r>
              <a:rPr lang="en-US" altLang="zh-TW" sz="6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adobe connect</a:t>
            </a:r>
            <a:br>
              <a:rPr lang="en-US" altLang="zh-TW" sz="6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名稱命名為</a:t>
            </a:r>
            <a:r>
              <a:rPr lang="en-US" altLang="zh-TW" sz="6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6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同步視訊</a:t>
            </a:r>
            <a:r>
              <a:rPr lang="en-US" altLang="zh-TW" sz="6000" b="1" dirty="0" smtClean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b="1" dirty="0" smtClean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這一步一定要做</a:t>
            </a:r>
            <a:r>
              <a:rPr lang="en-US" altLang="zh-TW" sz="6000" b="1" dirty="0" smtClean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6000" b="1" dirty="0" smtClean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其餘要使用哪些功能 老師可以是課程編製</a:t>
            </a:r>
            <a:endParaRPr sz="60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09073" y="2815389"/>
            <a:ext cx="16555453" cy="6882709"/>
            <a:chOff x="409073" y="1702005"/>
            <a:chExt cx="16555453" cy="799609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8" r="48655"/>
            <a:stretch/>
          </p:blipFill>
          <p:spPr>
            <a:xfrm>
              <a:off x="8879305" y="1702005"/>
              <a:ext cx="8085221" cy="7996093"/>
            </a:xfrm>
            <a:prstGeom prst="rect">
              <a:avLst/>
            </a:prstGeom>
          </p:spPr>
        </p:pic>
        <p:sp>
          <p:nvSpPr>
            <p:cNvPr id="150" name="矩形"/>
            <p:cNvSpPr/>
            <p:nvPr/>
          </p:nvSpPr>
          <p:spPr>
            <a:xfrm>
              <a:off x="11513401" y="5899461"/>
              <a:ext cx="3887020" cy="426302"/>
            </a:xfrm>
            <a:prstGeom prst="rect">
              <a:avLst/>
            </a:prstGeom>
            <a:ln w="76200">
              <a:solidFill>
                <a:schemeClr val="accent5">
                  <a:lumOff val="-29866"/>
                </a:schemeClr>
              </a:solidFill>
              <a:miter lim="400000"/>
            </a:ln>
          </p:spPr>
          <p:txBody>
            <a:bodyPr lIns="67735" tIns="67735" rIns="67735" bIns="67735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933"/>
            </a:p>
          </p:txBody>
        </p:sp>
        <p:sp>
          <p:nvSpPr>
            <p:cNvPr id="151" name="星形"/>
            <p:cNvSpPr/>
            <p:nvPr/>
          </p:nvSpPr>
          <p:spPr>
            <a:xfrm>
              <a:off x="11186109" y="5343788"/>
              <a:ext cx="654583" cy="555673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5">
                <a:lumOff val="-29866"/>
              </a:schemeClr>
            </a:solidFill>
            <a:ln w="25400">
              <a:solidFill>
                <a:srgbClr val="000000"/>
              </a:solidFill>
              <a:miter lim="400000"/>
            </a:ln>
          </p:spPr>
          <p:txBody>
            <a:bodyPr lIns="67735" tIns="67735" rIns="67735" bIns="67735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933"/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5" r="11483"/>
            <a:stretch/>
          </p:blipFill>
          <p:spPr>
            <a:xfrm>
              <a:off x="409073" y="1702005"/>
              <a:ext cx="8085221" cy="7996093"/>
            </a:xfrm>
            <a:prstGeom prst="rect">
              <a:avLst/>
            </a:prstGeom>
          </p:spPr>
        </p:pic>
        <p:sp>
          <p:nvSpPr>
            <p:cNvPr id="7" name="矩形"/>
            <p:cNvSpPr/>
            <p:nvPr/>
          </p:nvSpPr>
          <p:spPr>
            <a:xfrm>
              <a:off x="3084049" y="3637524"/>
              <a:ext cx="814183" cy="405087"/>
            </a:xfrm>
            <a:prstGeom prst="rect">
              <a:avLst/>
            </a:prstGeom>
            <a:ln w="76200">
              <a:solidFill>
                <a:schemeClr val="accent5">
                  <a:lumOff val="-29866"/>
                </a:schemeClr>
              </a:solidFill>
              <a:miter lim="400000"/>
            </a:ln>
          </p:spPr>
          <p:txBody>
            <a:bodyPr lIns="67735" tIns="67735" rIns="67735" bIns="67735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933"/>
            </a:p>
          </p:txBody>
        </p:sp>
        <p:sp>
          <p:nvSpPr>
            <p:cNvPr id="8" name="星形"/>
            <p:cNvSpPr/>
            <p:nvPr/>
          </p:nvSpPr>
          <p:spPr>
            <a:xfrm>
              <a:off x="2756757" y="3081851"/>
              <a:ext cx="654583" cy="555673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5">
                <a:lumOff val="-29866"/>
              </a:schemeClr>
            </a:solidFill>
            <a:ln w="25400">
              <a:solidFill>
                <a:srgbClr val="000000"/>
              </a:solidFill>
              <a:miter lim="400000"/>
            </a:ln>
          </p:spPr>
          <p:txBody>
            <a:bodyPr lIns="67735" tIns="67735" rIns="67735" bIns="67735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933"/>
            </a:p>
          </p:txBody>
        </p:sp>
        <p:sp>
          <p:nvSpPr>
            <p:cNvPr id="11" name="矩形"/>
            <p:cNvSpPr/>
            <p:nvPr/>
          </p:nvSpPr>
          <p:spPr>
            <a:xfrm>
              <a:off x="7054470" y="7055374"/>
              <a:ext cx="1078877" cy="404205"/>
            </a:xfrm>
            <a:prstGeom prst="rect">
              <a:avLst/>
            </a:prstGeom>
            <a:ln w="76200">
              <a:solidFill>
                <a:schemeClr val="accent5">
                  <a:lumOff val="-29866"/>
                </a:schemeClr>
              </a:solidFill>
              <a:miter lim="400000"/>
            </a:ln>
          </p:spPr>
          <p:txBody>
            <a:bodyPr lIns="67735" tIns="67735" rIns="67735" bIns="67735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933"/>
            </a:p>
          </p:txBody>
        </p:sp>
      </p:grpSp>
    </p:spTree>
    <p:extLst>
      <p:ext uri="{BB962C8B-B14F-4D97-AF65-F5344CB8AC3E}">
        <p14:creationId xmlns:p14="http://schemas.microsoft.com/office/powerpoint/2010/main" val="31273115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輸入「課程訪問碼」"/>
          <p:cNvSpPr txBox="1">
            <a:spLocks noGrp="1"/>
          </p:cNvSpPr>
          <p:nvPr>
            <p:ph type="title"/>
          </p:nvPr>
        </p:nvSpPr>
        <p:spPr>
          <a:xfrm>
            <a:off x="1527340" y="240644"/>
            <a:ext cx="14800185" cy="152046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r>
              <a:rPr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sz="8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邀請</a:t>
            </a:r>
            <a:r>
              <a:rPr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碼」</a:t>
            </a:r>
            <a:r>
              <a:rPr lang="zh-TW" altLang="en-US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，提供給學生</a:t>
            </a:r>
            <a:endParaRPr sz="8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r="29644"/>
          <a:stretch/>
        </p:blipFill>
        <p:spPr>
          <a:xfrm>
            <a:off x="360948" y="2160169"/>
            <a:ext cx="7603958" cy="6887578"/>
          </a:xfrm>
          <a:prstGeom prst="rect">
            <a:avLst/>
          </a:prstGeom>
        </p:spPr>
      </p:pic>
      <p:sp>
        <p:nvSpPr>
          <p:cNvPr id="8" name="矩形"/>
          <p:cNvSpPr/>
          <p:nvPr/>
        </p:nvSpPr>
        <p:spPr>
          <a:xfrm>
            <a:off x="3686379" y="5261907"/>
            <a:ext cx="2521916" cy="994514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3" name="文字方塊 2"/>
          <p:cNvSpPr txBox="1"/>
          <p:nvPr/>
        </p:nvSpPr>
        <p:spPr>
          <a:xfrm>
            <a:off x="5149517" y="6256421"/>
            <a:ext cx="2815389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80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按下</a:t>
            </a:r>
            <a:endParaRPr kumimoji="0" lang="en-US" altLang="zh-TW" sz="4800" i="0" u="none" strike="noStrike" cap="none" spc="0" normalizeH="0" baseline="0" dirty="0" smtClean="0">
              <a:ln>
                <a:noFill/>
              </a:ln>
              <a:solidFill>
                <a:srgbClr val="0000FF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80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課程名稱</a:t>
            </a:r>
            <a:endParaRPr kumimoji="0" lang="zh-TW" altLang="en-US" sz="480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Helvetica Neue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1"/>
          <a:stretch/>
        </p:blipFill>
        <p:spPr>
          <a:xfrm>
            <a:off x="8927433" y="2160169"/>
            <a:ext cx="7988968" cy="6887578"/>
          </a:xfrm>
          <a:prstGeom prst="rect">
            <a:avLst/>
          </a:prstGeom>
        </p:spPr>
      </p:pic>
      <p:sp>
        <p:nvSpPr>
          <p:cNvPr id="11" name="矩形"/>
          <p:cNvSpPr/>
          <p:nvPr/>
        </p:nvSpPr>
        <p:spPr>
          <a:xfrm>
            <a:off x="9047747" y="6617369"/>
            <a:ext cx="1010653" cy="457200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12" name="矩形"/>
          <p:cNvSpPr/>
          <p:nvPr/>
        </p:nvSpPr>
        <p:spPr>
          <a:xfrm>
            <a:off x="11526252" y="7607740"/>
            <a:ext cx="2406316" cy="742175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13" name="文字方塊 12"/>
          <p:cNvSpPr txBox="1"/>
          <p:nvPr/>
        </p:nvSpPr>
        <p:spPr>
          <a:xfrm>
            <a:off x="13932568" y="5289157"/>
            <a:ext cx="3215190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80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點選邀請</a:t>
            </a:r>
            <a:endParaRPr kumimoji="0" lang="en-US" altLang="zh-TW" sz="4800" i="0" u="none" strike="noStrike" cap="none" spc="0" normalizeH="0" baseline="0" dirty="0" smtClean="0">
              <a:ln>
                <a:noFill/>
              </a:ln>
              <a:solidFill>
                <a:srgbClr val="0000FF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4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endParaRPr lang="en-US" altLang="zh-TW" sz="48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80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課程</a:t>
            </a:r>
            <a:r>
              <a:rPr lang="zh-TW" altLang="en-US" sz="4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邀</a:t>
            </a:r>
            <a:r>
              <a:rPr lang="zh-TW" altLang="en-US" sz="4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kumimoji="0" lang="zh-TW" altLang="en-US" sz="480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 Neue"/>
              </a:rPr>
              <a:t>碼</a:t>
            </a:r>
            <a:endParaRPr kumimoji="0" lang="zh-TW" altLang="en-US" sz="480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Helvetica Neue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7964906" y="5120326"/>
            <a:ext cx="962527" cy="967264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672561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點選「參與Adobe Connect」"/>
          <p:cNvSpPr txBox="1">
            <a:spLocks noGrp="1"/>
          </p:cNvSpPr>
          <p:nvPr>
            <p:ph type="title"/>
          </p:nvPr>
        </p:nvSpPr>
        <p:spPr>
          <a:xfrm>
            <a:off x="608973" y="453270"/>
            <a:ext cx="16122315" cy="1561398"/>
          </a:xfrm>
          <a:prstGeom prst="rect">
            <a:avLst/>
          </a:prstGeom>
        </p:spPr>
        <p:txBody>
          <a:bodyPr>
            <a:normAutofit/>
          </a:bodyPr>
          <a:lstStyle>
            <a:lvl1pPr defTabSz="479044">
              <a:defRPr sz="6560"/>
            </a:lvl1pPr>
          </a:lstStyle>
          <a:p>
            <a:r>
              <a:rPr sz="7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點選「參與Adobe</a:t>
            </a:r>
            <a:r>
              <a:rPr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Connect</a:t>
            </a:r>
            <a:r>
              <a:rPr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準備直播</a:t>
            </a:r>
            <a:endParaRPr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4" name="螢幕快照 2020-03-15 下午8.06.42.png" descr="螢幕快照 2020-03-15 下午8.06.42.png"/>
          <p:cNvPicPr>
            <a:picLocks noChangeAspect="1"/>
          </p:cNvPicPr>
          <p:nvPr/>
        </p:nvPicPr>
        <p:blipFill rotWithShape="1">
          <a:blip r:embed="rId2">
            <a:extLst/>
          </a:blip>
          <a:srcRect t="14990" b="20269"/>
          <a:stretch/>
        </p:blipFill>
        <p:spPr>
          <a:xfrm>
            <a:off x="0" y="2737184"/>
            <a:ext cx="17340263" cy="701641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矩形"/>
          <p:cNvSpPr/>
          <p:nvPr/>
        </p:nvSpPr>
        <p:spPr>
          <a:xfrm>
            <a:off x="3031601" y="3593911"/>
            <a:ext cx="1977094" cy="403482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156" name="星形"/>
          <p:cNvSpPr/>
          <p:nvPr/>
        </p:nvSpPr>
        <p:spPr>
          <a:xfrm>
            <a:off x="2997833" y="2973312"/>
            <a:ext cx="654583" cy="555673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5">
              <a:lumOff val="-29866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</p:spTree>
    <p:extLst>
      <p:ext uri="{BB962C8B-B14F-4D97-AF65-F5344CB8AC3E}">
        <p14:creationId xmlns:p14="http://schemas.microsoft.com/office/powerpoint/2010/main" val="3034242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下載安裝Adobe Connect程式"/>
          <p:cNvSpPr txBox="1">
            <a:spLocks noGrp="1"/>
          </p:cNvSpPr>
          <p:nvPr>
            <p:ph type="title"/>
          </p:nvPr>
        </p:nvSpPr>
        <p:spPr>
          <a:xfrm>
            <a:off x="834917" y="433137"/>
            <a:ext cx="15670425" cy="2077139"/>
          </a:xfrm>
          <a:prstGeom prst="rect">
            <a:avLst/>
          </a:prstGeom>
        </p:spPr>
        <p:txBody>
          <a:bodyPr>
            <a:noAutofit/>
          </a:bodyPr>
          <a:lstStyle>
            <a:lvl1pPr defTabSz="473201">
              <a:defRPr sz="6480"/>
            </a:lvl1pPr>
          </a:lstStyle>
          <a:p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若未安裝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Adobe </a:t>
            </a:r>
            <a: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Connect</a:t>
            </a:r>
            <a:br>
              <a:rPr lang="en-US" altLang="zh-TW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會出現這個畫面</a:t>
            </a:r>
            <a:r>
              <a:rPr sz="6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下載安裝</a:t>
            </a:r>
            <a:r>
              <a:rPr sz="6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Adobe</a:t>
            </a:r>
            <a:r>
              <a:rPr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z="6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Connect程式</a:t>
            </a:r>
            <a:endParaRPr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9" name="螢幕快照 2020-03-15 下午8.06.53.png" descr="螢幕快照 2020-03-15 下午8.06.53.png"/>
          <p:cNvPicPr>
            <a:picLocks noChangeAspect="1"/>
          </p:cNvPicPr>
          <p:nvPr/>
        </p:nvPicPr>
        <p:blipFill rotWithShape="1">
          <a:blip r:embed="rId2">
            <a:extLst/>
          </a:blip>
          <a:srcRect t="14916" b="22256"/>
          <a:stretch/>
        </p:blipFill>
        <p:spPr>
          <a:xfrm>
            <a:off x="0" y="2920851"/>
            <a:ext cx="17340263" cy="6809007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矩形"/>
          <p:cNvSpPr/>
          <p:nvPr/>
        </p:nvSpPr>
        <p:spPr>
          <a:xfrm>
            <a:off x="6991959" y="7630648"/>
            <a:ext cx="3356342" cy="562216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161" name="星形"/>
          <p:cNvSpPr/>
          <p:nvPr/>
        </p:nvSpPr>
        <p:spPr>
          <a:xfrm>
            <a:off x="6621308" y="7226616"/>
            <a:ext cx="654584" cy="555673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5">
              <a:lumOff val="-29866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</p:spTree>
    <p:extLst>
      <p:ext uri="{BB962C8B-B14F-4D97-AF65-F5344CB8AC3E}">
        <p14:creationId xmlns:p14="http://schemas.microsoft.com/office/powerpoint/2010/main" val="26218034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103</Words>
  <Application>Microsoft Office PowerPoint</Application>
  <PresentationFormat>自訂</PresentationFormat>
  <Paragraphs>26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Helvetica Light</vt:lpstr>
      <vt:lpstr>Helvetica Neue</vt:lpstr>
      <vt:lpstr>Helvetica Neue Light</vt:lpstr>
      <vt:lpstr>Helvetica Neue Medium</vt:lpstr>
      <vt:lpstr>Helvetica Neue Thin</vt:lpstr>
      <vt:lpstr>微軟正黑體</vt:lpstr>
      <vt:lpstr>White</vt:lpstr>
      <vt:lpstr>台北酷課雲 酷課ONO學習平台使用</vt:lpstr>
      <vt:lpstr>登入臺北酷課雲</vt:lpstr>
      <vt:lpstr>輸入個人帳號</vt:lpstr>
      <vt:lpstr>選擇「酷課ONO學習管理平台」</vt:lpstr>
      <vt:lpstr>1.點選我的課程，2.建立課程</vt:lpstr>
      <vt:lpstr>進入課程後，在學習活動中選按adobe connect 名稱命名為~同步視訊(這一步一定要做) 其餘要使用哪些功能 老師可以是課程編製</vt:lpstr>
      <vt:lpstr>取得「課程邀請碼」，提供給學生</vt:lpstr>
      <vt:lpstr>點選「參與Adobe Connect」準備直播</vt:lpstr>
      <vt:lpstr>若未安裝Adobe Connect 會出現這個畫面下載安裝Adobe Connect程式</vt:lpstr>
      <vt:lpstr>開啟「Adobe Connect」程式</vt:lpstr>
      <vt:lpstr>自動開啟「Adobe Connet」開始上課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台北酷課雲 酷課ONO學習平台使用</dc:title>
  <dc:creator>黃阿忠</dc:creator>
  <cp:lastModifiedBy>阿忠 黃</cp:lastModifiedBy>
  <cp:revision>9</cp:revision>
  <dcterms:modified xsi:type="dcterms:W3CDTF">2020-03-15T14:59:49Z</dcterms:modified>
</cp:coreProperties>
</file>